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306" r:id="rId4"/>
    <p:sldId id="286" r:id="rId5"/>
    <p:sldId id="289" r:id="rId6"/>
    <p:sldId id="304" r:id="rId7"/>
    <p:sldId id="305" r:id="rId8"/>
    <p:sldId id="258" r:id="rId9"/>
    <p:sldId id="285" r:id="rId10"/>
    <p:sldId id="259" r:id="rId11"/>
    <p:sldId id="287" r:id="rId12"/>
    <p:sldId id="288" r:id="rId13"/>
    <p:sldId id="295" r:id="rId14"/>
    <p:sldId id="293" r:id="rId15"/>
    <p:sldId id="303" r:id="rId16"/>
    <p:sldId id="262" r:id="rId17"/>
    <p:sldId id="291" r:id="rId18"/>
    <p:sldId id="292" r:id="rId19"/>
    <p:sldId id="299" r:id="rId20"/>
    <p:sldId id="296" r:id="rId21"/>
    <p:sldId id="297" r:id="rId22"/>
    <p:sldId id="298" r:id="rId23"/>
    <p:sldId id="278" r:id="rId24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Slab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573DA-AA36-41A4-8B47-54BCD3913BC7}">
  <a:tblStyle styleId="{518573DA-AA36-41A4-8B47-54BCD3913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94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32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6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6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31000">
                <a:schemeClr val="accent1"/>
              </a:gs>
              <a:gs pos="66000">
                <a:schemeClr val="accent2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1878310" y="0"/>
                </a:moveTo>
                <a:lnTo>
                  <a:pt x="11441430" y="436880"/>
                </a:lnTo>
                <a:cubicBezTo>
                  <a:pt x="11341735" y="536575"/>
                  <a:pt x="11341735" y="699770"/>
                  <a:pt x="11441430" y="799465"/>
                </a:cubicBezTo>
                <a:cubicBezTo>
                  <a:pt x="11541125" y="899160"/>
                  <a:pt x="11704320" y="899160"/>
                  <a:pt x="11804015" y="799465"/>
                </a:cubicBezTo>
                <a:lnTo>
                  <a:pt x="12192000" y="411480"/>
                </a:lnTo>
                <a:lnTo>
                  <a:pt x="12192000" y="0"/>
                </a:lnTo>
                <a:lnTo>
                  <a:pt x="11878310" y="0"/>
                </a:lnTo>
                <a:close/>
                <a:moveTo>
                  <a:pt x="10008870" y="5855970"/>
                </a:moveTo>
                <a:cubicBezTo>
                  <a:pt x="9909175" y="5756275"/>
                  <a:pt x="9909175" y="5593080"/>
                  <a:pt x="10008870" y="5493385"/>
                </a:cubicBezTo>
                <a:lnTo>
                  <a:pt x="10660380" y="4841875"/>
                </a:lnTo>
                <a:cubicBezTo>
                  <a:pt x="10760075" y="4742180"/>
                  <a:pt x="10760075" y="4578985"/>
                  <a:pt x="10660380" y="4479290"/>
                </a:cubicBezTo>
                <a:cubicBezTo>
                  <a:pt x="10560685" y="4379595"/>
                  <a:pt x="10397490" y="4379595"/>
                  <a:pt x="10297795" y="4479290"/>
                </a:cubicBezTo>
                <a:lnTo>
                  <a:pt x="9189085" y="5588000"/>
                </a:lnTo>
                <a:cubicBezTo>
                  <a:pt x="9089390" y="5687695"/>
                  <a:pt x="8926195" y="5687695"/>
                  <a:pt x="8826500" y="5588000"/>
                </a:cubicBezTo>
                <a:cubicBezTo>
                  <a:pt x="8726805" y="5488305"/>
                  <a:pt x="8726805" y="5325110"/>
                  <a:pt x="8826500" y="5225415"/>
                </a:cubicBezTo>
                <a:lnTo>
                  <a:pt x="9175750" y="4876165"/>
                </a:lnTo>
                <a:cubicBezTo>
                  <a:pt x="9275445" y="4776470"/>
                  <a:pt x="9275445" y="4613275"/>
                  <a:pt x="9175750" y="4513580"/>
                </a:cubicBezTo>
                <a:cubicBezTo>
                  <a:pt x="9076055" y="4413885"/>
                  <a:pt x="8912860" y="4413885"/>
                  <a:pt x="8813165" y="4513580"/>
                </a:cubicBezTo>
                <a:lnTo>
                  <a:pt x="7091045" y="6235700"/>
                </a:lnTo>
                <a:cubicBezTo>
                  <a:pt x="6991350" y="6335395"/>
                  <a:pt x="6828156" y="6335395"/>
                  <a:pt x="6728460" y="6235700"/>
                </a:cubicBezTo>
                <a:cubicBezTo>
                  <a:pt x="6628765" y="6136005"/>
                  <a:pt x="6628765" y="5972810"/>
                  <a:pt x="6728460" y="5873115"/>
                </a:cubicBezTo>
                <a:lnTo>
                  <a:pt x="7730490" y="4871085"/>
                </a:lnTo>
                <a:cubicBezTo>
                  <a:pt x="7830185" y="4771390"/>
                  <a:pt x="7830185" y="4608195"/>
                  <a:pt x="7730490" y="4508500"/>
                </a:cubicBezTo>
                <a:cubicBezTo>
                  <a:pt x="7630795" y="4408805"/>
                  <a:pt x="7467600" y="4408805"/>
                  <a:pt x="7367906" y="4508500"/>
                </a:cubicBezTo>
                <a:lnTo>
                  <a:pt x="7264400" y="4612005"/>
                </a:lnTo>
                <a:cubicBezTo>
                  <a:pt x="7164706" y="4711700"/>
                  <a:pt x="7001510" y="4711700"/>
                  <a:pt x="6901815" y="4612005"/>
                </a:cubicBezTo>
                <a:cubicBezTo>
                  <a:pt x="6802120" y="4512310"/>
                  <a:pt x="6802120" y="4349115"/>
                  <a:pt x="6901815" y="4249420"/>
                </a:cubicBezTo>
                <a:lnTo>
                  <a:pt x="7459345" y="3691890"/>
                </a:lnTo>
                <a:cubicBezTo>
                  <a:pt x="7559040" y="3592195"/>
                  <a:pt x="7559040" y="3429000"/>
                  <a:pt x="7459345" y="3329305"/>
                </a:cubicBezTo>
                <a:cubicBezTo>
                  <a:pt x="7359650" y="3229610"/>
                  <a:pt x="7196456" y="3229610"/>
                  <a:pt x="7096760" y="3329305"/>
                </a:cubicBezTo>
                <a:lnTo>
                  <a:pt x="6362065" y="4064000"/>
                </a:lnTo>
                <a:cubicBezTo>
                  <a:pt x="6262370" y="4163695"/>
                  <a:pt x="6099175" y="4163695"/>
                  <a:pt x="5999480" y="4064000"/>
                </a:cubicBezTo>
                <a:cubicBezTo>
                  <a:pt x="5899785" y="3964305"/>
                  <a:pt x="5899785" y="3801110"/>
                  <a:pt x="5999480" y="3701415"/>
                </a:cubicBezTo>
                <a:lnTo>
                  <a:pt x="6907531" y="2793365"/>
                </a:lnTo>
                <a:cubicBezTo>
                  <a:pt x="7007225" y="2693670"/>
                  <a:pt x="7007225" y="2530475"/>
                  <a:pt x="6907531" y="2430780"/>
                </a:cubicBezTo>
                <a:cubicBezTo>
                  <a:pt x="6807835" y="2331085"/>
                  <a:pt x="6807835" y="2167890"/>
                  <a:pt x="6907531" y="2068195"/>
                </a:cubicBezTo>
                <a:lnTo>
                  <a:pt x="8978900" y="0"/>
                </a:lnTo>
                <a:lnTo>
                  <a:pt x="8735695" y="0"/>
                </a:lnTo>
                <a:cubicBezTo>
                  <a:pt x="8729345" y="55880"/>
                  <a:pt x="8705215" y="109855"/>
                  <a:pt x="8662670" y="152400"/>
                </a:cubicBezTo>
                <a:lnTo>
                  <a:pt x="7178675" y="1636395"/>
                </a:lnTo>
                <a:cubicBezTo>
                  <a:pt x="7078981" y="1736090"/>
                  <a:pt x="6915785" y="1736090"/>
                  <a:pt x="6816090" y="1636395"/>
                </a:cubicBezTo>
                <a:cubicBezTo>
                  <a:pt x="6716395" y="1536700"/>
                  <a:pt x="6716395" y="1373505"/>
                  <a:pt x="6816090" y="1273810"/>
                </a:cubicBezTo>
                <a:lnTo>
                  <a:pt x="8089900" y="0"/>
                </a:ln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924425"/>
                </a:lnTo>
                <a:lnTo>
                  <a:pt x="11986260" y="5130165"/>
                </a:lnTo>
                <a:cubicBezTo>
                  <a:pt x="11886565" y="5229860"/>
                  <a:pt x="11723370" y="5229860"/>
                  <a:pt x="11623675" y="5130165"/>
                </a:cubicBezTo>
                <a:cubicBezTo>
                  <a:pt x="11523980" y="5030470"/>
                  <a:pt x="11523980" y="4867275"/>
                  <a:pt x="11623675" y="4767580"/>
                </a:cubicBezTo>
                <a:lnTo>
                  <a:pt x="12192000" y="4199255"/>
                </a:lnTo>
                <a:lnTo>
                  <a:pt x="12192000" y="4035425"/>
                </a:lnTo>
                <a:lnTo>
                  <a:pt x="10371455" y="5855970"/>
                </a:lnTo>
                <a:cubicBezTo>
                  <a:pt x="10271760" y="5955665"/>
                  <a:pt x="10108565" y="5955665"/>
                  <a:pt x="10008870" y="5855970"/>
                </a:cubicBezTo>
                <a:close/>
                <a:moveTo>
                  <a:pt x="5884545" y="4544060"/>
                </a:moveTo>
                <a:cubicBezTo>
                  <a:pt x="5784850" y="4643755"/>
                  <a:pt x="5621655" y="4643755"/>
                  <a:pt x="5521960" y="4544060"/>
                </a:cubicBezTo>
                <a:cubicBezTo>
                  <a:pt x="5422265" y="4444365"/>
                  <a:pt x="5422265" y="4281170"/>
                  <a:pt x="5521960" y="4181475"/>
                </a:cubicBezTo>
                <a:cubicBezTo>
                  <a:pt x="5621655" y="4081780"/>
                  <a:pt x="5784850" y="4081780"/>
                  <a:pt x="5884545" y="4181475"/>
                </a:cubicBezTo>
                <a:cubicBezTo>
                  <a:pt x="5984240" y="4281170"/>
                  <a:pt x="5984240" y="4444365"/>
                  <a:pt x="5884545" y="4544060"/>
                </a:cubicBezTo>
                <a:close/>
                <a:moveTo>
                  <a:pt x="8641080" y="6136640"/>
                </a:moveTo>
                <a:lnTo>
                  <a:pt x="8442325" y="6335395"/>
                </a:lnTo>
                <a:cubicBezTo>
                  <a:pt x="8342631" y="6435090"/>
                  <a:pt x="8179435" y="6435090"/>
                  <a:pt x="8079740" y="6335395"/>
                </a:cubicBezTo>
                <a:cubicBezTo>
                  <a:pt x="7980045" y="6235700"/>
                  <a:pt x="7980045" y="6072505"/>
                  <a:pt x="8079740" y="5972810"/>
                </a:cubicBezTo>
                <a:lnTo>
                  <a:pt x="8278495" y="5774055"/>
                </a:lnTo>
                <a:cubicBezTo>
                  <a:pt x="8378190" y="5674360"/>
                  <a:pt x="8541385" y="5674360"/>
                  <a:pt x="8641080" y="5774055"/>
                </a:cubicBezTo>
                <a:cubicBezTo>
                  <a:pt x="8740775" y="5873750"/>
                  <a:pt x="8740775" y="6036945"/>
                  <a:pt x="8641080" y="6136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015501" y="-974487"/>
            <a:ext cx="3957675" cy="4474464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815599" y="1353950"/>
            <a:ext cx="3473100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ight st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3487000" y="-658875"/>
            <a:ext cx="5720077" cy="6466999"/>
          </a:xfrm>
          <a:custGeom>
            <a:avLst/>
            <a:gdLst/>
            <a:ahLst/>
            <a:cxnLst/>
            <a:rect l="l" t="t" r="r" b="b"/>
            <a:pathLst>
              <a:path w="4122578" h="4660900" extrusionOk="0">
                <a:moveTo>
                  <a:pt x="31432" y="2701608"/>
                </a:moveTo>
                <a:cubicBezTo>
                  <a:pt x="-10477" y="2743518"/>
                  <a:pt x="-10477" y="2811463"/>
                  <a:pt x="31432" y="2852738"/>
                </a:cubicBezTo>
                <a:cubicBezTo>
                  <a:pt x="73343" y="2894013"/>
                  <a:pt x="141288" y="2894647"/>
                  <a:pt x="182563" y="2852738"/>
                </a:cubicBezTo>
                <a:cubicBezTo>
                  <a:pt x="224473" y="2810828"/>
                  <a:pt x="224473" y="2742883"/>
                  <a:pt x="182563" y="2701608"/>
                </a:cubicBezTo>
                <a:cubicBezTo>
                  <a:pt x="140653" y="2660333"/>
                  <a:pt x="73343" y="2660333"/>
                  <a:pt x="31432" y="2701608"/>
                </a:cubicBezTo>
                <a:close/>
                <a:moveTo>
                  <a:pt x="1832293" y="796608"/>
                </a:moveTo>
                <a:lnTo>
                  <a:pt x="2011363" y="617538"/>
                </a:lnTo>
                <a:cubicBezTo>
                  <a:pt x="2053273" y="575627"/>
                  <a:pt x="2053273" y="507682"/>
                  <a:pt x="2011363" y="466407"/>
                </a:cubicBezTo>
                <a:cubicBezTo>
                  <a:pt x="1969453" y="424498"/>
                  <a:pt x="1901507" y="424498"/>
                  <a:pt x="1860232" y="466407"/>
                </a:cubicBezTo>
                <a:lnTo>
                  <a:pt x="1681163" y="645477"/>
                </a:lnTo>
                <a:cubicBezTo>
                  <a:pt x="1639253" y="687388"/>
                  <a:pt x="1639253" y="755333"/>
                  <a:pt x="1681163" y="796608"/>
                </a:cubicBezTo>
                <a:cubicBezTo>
                  <a:pt x="1722438" y="838517"/>
                  <a:pt x="1790382" y="838517"/>
                  <a:pt x="1832293" y="796608"/>
                </a:cubicBezTo>
                <a:close/>
                <a:moveTo>
                  <a:pt x="3098483" y="1148398"/>
                </a:moveTo>
                <a:cubicBezTo>
                  <a:pt x="3056573" y="1190308"/>
                  <a:pt x="3056573" y="1258252"/>
                  <a:pt x="3098483" y="1299527"/>
                </a:cubicBezTo>
                <a:cubicBezTo>
                  <a:pt x="3140393" y="1341438"/>
                  <a:pt x="3208338" y="1341438"/>
                  <a:pt x="3249613" y="1299527"/>
                </a:cubicBezTo>
                <a:cubicBezTo>
                  <a:pt x="3291523" y="1257617"/>
                  <a:pt x="3291523" y="1189673"/>
                  <a:pt x="3249613" y="1148398"/>
                </a:cubicBezTo>
                <a:cubicBezTo>
                  <a:pt x="3208338" y="1107123"/>
                  <a:pt x="3140393" y="1107123"/>
                  <a:pt x="3098483" y="1148398"/>
                </a:cubicBezTo>
                <a:close/>
                <a:moveTo>
                  <a:pt x="3156268" y="182562"/>
                </a:moveTo>
                <a:cubicBezTo>
                  <a:pt x="3198178" y="140652"/>
                  <a:pt x="3198178" y="72707"/>
                  <a:pt x="3156268" y="31432"/>
                </a:cubicBezTo>
                <a:cubicBezTo>
                  <a:pt x="3114358" y="-10477"/>
                  <a:pt x="3046413" y="-10477"/>
                  <a:pt x="3005138" y="31432"/>
                </a:cubicBezTo>
                <a:cubicBezTo>
                  <a:pt x="2963228" y="73342"/>
                  <a:pt x="2963228" y="141287"/>
                  <a:pt x="3005138" y="182562"/>
                </a:cubicBezTo>
                <a:cubicBezTo>
                  <a:pt x="3046413" y="224473"/>
                  <a:pt x="3114358" y="224473"/>
                  <a:pt x="3156268" y="182562"/>
                </a:cubicBezTo>
                <a:close/>
                <a:moveTo>
                  <a:pt x="1052513" y="1575752"/>
                </a:moveTo>
                <a:lnTo>
                  <a:pt x="1624648" y="1003617"/>
                </a:lnTo>
                <a:cubicBezTo>
                  <a:pt x="1666557" y="961708"/>
                  <a:pt x="1666557" y="893763"/>
                  <a:pt x="1624648" y="852488"/>
                </a:cubicBezTo>
                <a:cubicBezTo>
                  <a:pt x="1582738" y="811213"/>
                  <a:pt x="1514793" y="810577"/>
                  <a:pt x="1473518" y="852488"/>
                </a:cubicBezTo>
                <a:lnTo>
                  <a:pt x="901382" y="1424623"/>
                </a:lnTo>
                <a:cubicBezTo>
                  <a:pt x="859473" y="1466533"/>
                  <a:pt x="859473" y="1534477"/>
                  <a:pt x="901382" y="1575752"/>
                </a:cubicBezTo>
                <a:cubicBezTo>
                  <a:pt x="943293" y="1617663"/>
                  <a:pt x="1011238" y="1617663"/>
                  <a:pt x="1052513" y="1575752"/>
                </a:cubicBezTo>
                <a:close/>
                <a:moveTo>
                  <a:pt x="4091623" y="1215073"/>
                </a:moveTo>
                <a:cubicBezTo>
                  <a:pt x="4049713" y="1173163"/>
                  <a:pt x="3981768" y="1173163"/>
                  <a:pt x="3940493" y="1215073"/>
                </a:cubicBezTo>
                <a:lnTo>
                  <a:pt x="3767773" y="1387792"/>
                </a:lnTo>
                <a:cubicBezTo>
                  <a:pt x="3725863" y="1429702"/>
                  <a:pt x="3725863" y="1497648"/>
                  <a:pt x="3767773" y="1538923"/>
                </a:cubicBezTo>
                <a:cubicBezTo>
                  <a:pt x="3809683" y="1580833"/>
                  <a:pt x="3877628" y="1580833"/>
                  <a:pt x="3918903" y="1538923"/>
                </a:cubicBezTo>
                <a:lnTo>
                  <a:pt x="4091623" y="1366202"/>
                </a:lnTo>
                <a:cubicBezTo>
                  <a:pt x="4132898" y="1324927"/>
                  <a:pt x="4132898" y="1256983"/>
                  <a:pt x="4091623" y="1215073"/>
                </a:cubicBezTo>
                <a:close/>
                <a:moveTo>
                  <a:pt x="1282382" y="4478338"/>
                </a:moveTo>
                <a:cubicBezTo>
                  <a:pt x="1240473" y="4520248"/>
                  <a:pt x="1240473" y="4588193"/>
                  <a:pt x="1282382" y="4629468"/>
                </a:cubicBezTo>
                <a:cubicBezTo>
                  <a:pt x="1324293" y="4671378"/>
                  <a:pt x="1392238" y="4671378"/>
                  <a:pt x="1433513" y="4629468"/>
                </a:cubicBezTo>
                <a:cubicBezTo>
                  <a:pt x="1475423" y="4587558"/>
                  <a:pt x="1475423" y="4519613"/>
                  <a:pt x="1433513" y="4478338"/>
                </a:cubicBezTo>
                <a:cubicBezTo>
                  <a:pt x="1391603" y="4437063"/>
                  <a:pt x="1323657" y="4437063"/>
                  <a:pt x="1282382" y="4478338"/>
                </a:cubicBezTo>
                <a:close/>
                <a:moveTo>
                  <a:pt x="3633788" y="2523172"/>
                </a:moveTo>
                <a:lnTo>
                  <a:pt x="3186748" y="2970213"/>
                </a:lnTo>
                <a:cubicBezTo>
                  <a:pt x="3144838" y="3012122"/>
                  <a:pt x="3144838" y="3080068"/>
                  <a:pt x="3186748" y="3121343"/>
                </a:cubicBezTo>
                <a:cubicBezTo>
                  <a:pt x="3228658" y="3163253"/>
                  <a:pt x="3296603" y="3163253"/>
                  <a:pt x="3337878" y="3121343"/>
                </a:cubicBezTo>
                <a:lnTo>
                  <a:pt x="3784918" y="2674303"/>
                </a:lnTo>
                <a:cubicBezTo>
                  <a:pt x="3826828" y="2632393"/>
                  <a:pt x="3826828" y="2564447"/>
                  <a:pt x="3784918" y="2523172"/>
                </a:cubicBezTo>
                <a:cubicBezTo>
                  <a:pt x="3743643" y="2481897"/>
                  <a:pt x="3675698" y="2481897"/>
                  <a:pt x="3633788" y="2523172"/>
                </a:cubicBezTo>
                <a:close/>
                <a:moveTo>
                  <a:pt x="3370898" y="2541588"/>
                </a:moveTo>
                <a:cubicBezTo>
                  <a:pt x="3328988" y="2499678"/>
                  <a:pt x="3261043" y="2499678"/>
                  <a:pt x="3219768" y="2541588"/>
                </a:cubicBezTo>
                <a:lnTo>
                  <a:pt x="3054033" y="2707322"/>
                </a:lnTo>
                <a:cubicBezTo>
                  <a:pt x="3012123" y="2749233"/>
                  <a:pt x="2944178" y="2749233"/>
                  <a:pt x="2902903" y="2707322"/>
                </a:cubicBezTo>
                <a:cubicBezTo>
                  <a:pt x="2860993" y="2665413"/>
                  <a:pt x="2860993" y="2597468"/>
                  <a:pt x="2902903" y="2556193"/>
                </a:cubicBezTo>
                <a:lnTo>
                  <a:pt x="3704908" y="1754188"/>
                </a:lnTo>
                <a:cubicBezTo>
                  <a:pt x="3746818" y="1712277"/>
                  <a:pt x="3746818" y="1644333"/>
                  <a:pt x="3704908" y="1603058"/>
                </a:cubicBezTo>
                <a:cubicBezTo>
                  <a:pt x="3662998" y="1561148"/>
                  <a:pt x="3595053" y="1561148"/>
                  <a:pt x="3553778" y="1603058"/>
                </a:cubicBezTo>
                <a:lnTo>
                  <a:pt x="3494088" y="1662748"/>
                </a:lnTo>
                <a:cubicBezTo>
                  <a:pt x="3452178" y="1704658"/>
                  <a:pt x="3384233" y="1704658"/>
                  <a:pt x="3342958" y="1662748"/>
                </a:cubicBezTo>
                <a:cubicBezTo>
                  <a:pt x="3301048" y="1620838"/>
                  <a:pt x="3233103" y="1620838"/>
                  <a:pt x="3191828" y="1662748"/>
                </a:cubicBezTo>
                <a:lnTo>
                  <a:pt x="3026093" y="1828483"/>
                </a:lnTo>
                <a:cubicBezTo>
                  <a:pt x="2984183" y="1870392"/>
                  <a:pt x="2916238" y="1870392"/>
                  <a:pt x="2874963" y="1828483"/>
                </a:cubicBezTo>
                <a:cubicBezTo>
                  <a:pt x="2833688" y="1786573"/>
                  <a:pt x="2833053" y="1718627"/>
                  <a:pt x="2874963" y="1677352"/>
                </a:cubicBezTo>
                <a:lnTo>
                  <a:pt x="3040698" y="1511617"/>
                </a:lnTo>
                <a:cubicBezTo>
                  <a:pt x="3082608" y="1469708"/>
                  <a:pt x="3082608" y="1401763"/>
                  <a:pt x="3040698" y="1360488"/>
                </a:cubicBezTo>
                <a:cubicBezTo>
                  <a:pt x="2998788" y="1318577"/>
                  <a:pt x="2930843" y="1318577"/>
                  <a:pt x="2889568" y="1360488"/>
                </a:cubicBezTo>
                <a:lnTo>
                  <a:pt x="2437448" y="1812608"/>
                </a:lnTo>
                <a:cubicBezTo>
                  <a:pt x="2395538" y="1854517"/>
                  <a:pt x="2327593" y="1854517"/>
                  <a:pt x="2286318" y="1812608"/>
                </a:cubicBezTo>
                <a:cubicBezTo>
                  <a:pt x="2244408" y="1770698"/>
                  <a:pt x="2244408" y="1702752"/>
                  <a:pt x="2286318" y="1661477"/>
                </a:cubicBezTo>
                <a:lnTo>
                  <a:pt x="2848293" y="1099502"/>
                </a:lnTo>
                <a:cubicBezTo>
                  <a:pt x="2890203" y="1057592"/>
                  <a:pt x="2890203" y="989648"/>
                  <a:pt x="2848293" y="948373"/>
                </a:cubicBezTo>
                <a:cubicBezTo>
                  <a:pt x="2806383" y="907098"/>
                  <a:pt x="2738438" y="906463"/>
                  <a:pt x="2697163" y="948373"/>
                </a:cubicBezTo>
                <a:lnTo>
                  <a:pt x="2309813" y="1335723"/>
                </a:lnTo>
                <a:cubicBezTo>
                  <a:pt x="2267903" y="1377633"/>
                  <a:pt x="2199958" y="1377633"/>
                  <a:pt x="2158683" y="1335723"/>
                </a:cubicBezTo>
                <a:cubicBezTo>
                  <a:pt x="2116773" y="1293813"/>
                  <a:pt x="2116773" y="1225867"/>
                  <a:pt x="2158683" y="1184592"/>
                </a:cubicBezTo>
                <a:lnTo>
                  <a:pt x="2930208" y="413068"/>
                </a:lnTo>
                <a:cubicBezTo>
                  <a:pt x="2972118" y="371157"/>
                  <a:pt x="2972118" y="303212"/>
                  <a:pt x="2930208" y="261937"/>
                </a:cubicBezTo>
                <a:cubicBezTo>
                  <a:pt x="2888298" y="220027"/>
                  <a:pt x="2820353" y="220027"/>
                  <a:pt x="2779078" y="261937"/>
                </a:cubicBezTo>
                <a:lnTo>
                  <a:pt x="2278063" y="762952"/>
                </a:lnTo>
                <a:cubicBezTo>
                  <a:pt x="2236153" y="804863"/>
                  <a:pt x="2168208" y="804863"/>
                  <a:pt x="2126933" y="762952"/>
                </a:cubicBezTo>
                <a:cubicBezTo>
                  <a:pt x="2085023" y="721042"/>
                  <a:pt x="2017078" y="721042"/>
                  <a:pt x="1975803" y="762952"/>
                </a:cubicBezTo>
                <a:lnTo>
                  <a:pt x="242253" y="2496503"/>
                </a:lnTo>
                <a:cubicBezTo>
                  <a:pt x="200343" y="2538413"/>
                  <a:pt x="200343" y="2606358"/>
                  <a:pt x="242253" y="2647633"/>
                </a:cubicBezTo>
                <a:cubicBezTo>
                  <a:pt x="284163" y="2689543"/>
                  <a:pt x="352107" y="2689543"/>
                  <a:pt x="393382" y="2647633"/>
                </a:cubicBezTo>
                <a:lnTo>
                  <a:pt x="755332" y="2285683"/>
                </a:lnTo>
                <a:cubicBezTo>
                  <a:pt x="797243" y="2243772"/>
                  <a:pt x="865188" y="2243772"/>
                  <a:pt x="906463" y="2285683"/>
                </a:cubicBezTo>
                <a:cubicBezTo>
                  <a:pt x="948373" y="2327593"/>
                  <a:pt x="948373" y="2395538"/>
                  <a:pt x="906463" y="2436813"/>
                </a:cubicBezTo>
                <a:lnTo>
                  <a:pt x="681038" y="2662238"/>
                </a:lnTo>
                <a:cubicBezTo>
                  <a:pt x="639128" y="2704147"/>
                  <a:pt x="639128" y="2772093"/>
                  <a:pt x="681038" y="2813368"/>
                </a:cubicBezTo>
                <a:cubicBezTo>
                  <a:pt x="722948" y="2854643"/>
                  <a:pt x="724218" y="2921318"/>
                  <a:pt x="684848" y="2961322"/>
                </a:cubicBezTo>
                <a:cubicBezTo>
                  <a:pt x="645478" y="3000693"/>
                  <a:pt x="646748" y="3067368"/>
                  <a:pt x="688657" y="3109278"/>
                </a:cubicBezTo>
                <a:cubicBezTo>
                  <a:pt x="730568" y="3151188"/>
                  <a:pt x="730568" y="3219133"/>
                  <a:pt x="688657" y="3260408"/>
                </a:cubicBezTo>
                <a:lnTo>
                  <a:pt x="564198" y="3384868"/>
                </a:lnTo>
                <a:cubicBezTo>
                  <a:pt x="522288" y="3426778"/>
                  <a:pt x="522288" y="3494722"/>
                  <a:pt x="564198" y="3535997"/>
                </a:cubicBezTo>
                <a:cubicBezTo>
                  <a:pt x="606107" y="3577908"/>
                  <a:pt x="674053" y="3577908"/>
                  <a:pt x="715328" y="3535997"/>
                </a:cubicBezTo>
                <a:lnTo>
                  <a:pt x="1519238" y="2732088"/>
                </a:lnTo>
                <a:cubicBezTo>
                  <a:pt x="1561148" y="2690178"/>
                  <a:pt x="1629093" y="2690178"/>
                  <a:pt x="1670368" y="2732088"/>
                </a:cubicBezTo>
                <a:cubicBezTo>
                  <a:pt x="1712278" y="2773997"/>
                  <a:pt x="1712278" y="2841943"/>
                  <a:pt x="1670368" y="2883218"/>
                </a:cubicBezTo>
                <a:lnTo>
                  <a:pt x="1484948" y="3068638"/>
                </a:lnTo>
                <a:cubicBezTo>
                  <a:pt x="1443038" y="3110547"/>
                  <a:pt x="1443038" y="3178493"/>
                  <a:pt x="1484948" y="3219768"/>
                </a:cubicBezTo>
                <a:cubicBezTo>
                  <a:pt x="1526857" y="3261043"/>
                  <a:pt x="1592898" y="3263583"/>
                  <a:pt x="1631632" y="3224213"/>
                </a:cubicBezTo>
                <a:cubicBezTo>
                  <a:pt x="1671003" y="3184843"/>
                  <a:pt x="1737043" y="3187383"/>
                  <a:pt x="1778318" y="3228658"/>
                </a:cubicBezTo>
                <a:cubicBezTo>
                  <a:pt x="1819593" y="3269933"/>
                  <a:pt x="1820228" y="3338513"/>
                  <a:pt x="1778318" y="3379788"/>
                </a:cubicBezTo>
                <a:lnTo>
                  <a:pt x="1392873" y="3765233"/>
                </a:lnTo>
                <a:cubicBezTo>
                  <a:pt x="1350963" y="3807143"/>
                  <a:pt x="1350963" y="3875088"/>
                  <a:pt x="1392873" y="3916363"/>
                </a:cubicBezTo>
                <a:cubicBezTo>
                  <a:pt x="1434782" y="3957638"/>
                  <a:pt x="1502728" y="3958272"/>
                  <a:pt x="1544003" y="3916363"/>
                </a:cubicBezTo>
                <a:lnTo>
                  <a:pt x="1864678" y="3595688"/>
                </a:lnTo>
                <a:cubicBezTo>
                  <a:pt x="1906588" y="3553778"/>
                  <a:pt x="1974532" y="3553778"/>
                  <a:pt x="2015807" y="3595688"/>
                </a:cubicBezTo>
                <a:cubicBezTo>
                  <a:pt x="2057082" y="3637597"/>
                  <a:pt x="2057718" y="3705543"/>
                  <a:pt x="2015807" y="3746818"/>
                </a:cubicBezTo>
                <a:lnTo>
                  <a:pt x="1959928" y="3802697"/>
                </a:lnTo>
                <a:cubicBezTo>
                  <a:pt x="1918018" y="3844608"/>
                  <a:pt x="1918018" y="3912553"/>
                  <a:pt x="1959928" y="3953828"/>
                </a:cubicBezTo>
                <a:cubicBezTo>
                  <a:pt x="2001838" y="3995103"/>
                  <a:pt x="2069782" y="3995738"/>
                  <a:pt x="2111058" y="3953828"/>
                </a:cubicBezTo>
                <a:lnTo>
                  <a:pt x="3372168" y="2692718"/>
                </a:lnTo>
                <a:cubicBezTo>
                  <a:pt x="3412173" y="2651443"/>
                  <a:pt x="3412173" y="2582863"/>
                  <a:pt x="3370898" y="2541588"/>
                </a:cubicBezTo>
                <a:close/>
                <a:moveTo>
                  <a:pt x="1747203" y="4013518"/>
                </a:moveTo>
                <a:lnTo>
                  <a:pt x="1493203" y="4267518"/>
                </a:lnTo>
                <a:cubicBezTo>
                  <a:pt x="1451293" y="4309428"/>
                  <a:pt x="1451293" y="4377373"/>
                  <a:pt x="1493203" y="4418648"/>
                </a:cubicBezTo>
                <a:cubicBezTo>
                  <a:pt x="1535113" y="4459923"/>
                  <a:pt x="1603057" y="4460558"/>
                  <a:pt x="1644332" y="4418648"/>
                </a:cubicBezTo>
                <a:lnTo>
                  <a:pt x="1898332" y="4164647"/>
                </a:lnTo>
                <a:cubicBezTo>
                  <a:pt x="1940243" y="4122738"/>
                  <a:pt x="1940243" y="4054793"/>
                  <a:pt x="1898332" y="4013518"/>
                </a:cubicBezTo>
                <a:cubicBezTo>
                  <a:pt x="1856423" y="3972243"/>
                  <a:pt x="1788478" y="3972243"/>
                  <a:pt x="1747203" y="4013518"/>
                </a:cubicBezTo>
                <a:close/>
              </a:path>
            </a:pathLst>
          </a:custGeom>
          <a:solidFill>
            <a:srgbClr val="061A22">
              <a:alpha val="95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irsalman/HoneyChain-MMORPG-Blockchain-based-game-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85800" y="25717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 CHAIN</a:t>
            </a:r>
            <a:br>
              <a:rPr lang="en" dirty="0"/>
            </a:br>
            <a:r>
              <a:rPr lang="en" dirty="0"/>
              <a:t>A Blockchain based Videogame</a:t>
            </a:r>
            <a:br>
              <a:rPr lang="en" dirty="0"/>
            </a:br>
            <a:r>
              <a:rPr lang="en" sz="1600" dirty="0"/>
              <a:t>Progetto SDC, SCRS</a:t>
            </a:r>
            <a:br>
              <a:rPr lang="en" sz="1600" dirty="0"/>
            </a:br>
            <a:r>
              <a:rPr lang="en" sz="1600" dirty="0"/>
              <a:t>Prof. M.Talamo</a:t>
            </a:r>
            <a:br>
              <a:rPr lang="en" sz="1600" dirty="0"/>
            </a:br>
            <a:r>
              <a:rPr lang="en" sz="1600" dirty="0"/>
              <a:t>Prof. F.Arcieri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EF5243-17A0-4C45-873D-FFA05117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9" t="4440" r="16848" b="34899"/>
          <a:stretch/>
        </p:blipFill>
        <p:spPr>
          <a:xfrm>
            <a:off x="4066953" y="648586"/>
            <a:ext cx="1010093" cy="944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COMPONENTI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APP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Creazione utenti (Sia nel DB che utenti della blockchain)</a:t>
            </a:r>
          </a:p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Vedere oggetti collezionati nel gioco, memorizzati nella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endParaRPr lang="it-IT" sz="1800" dirty="0"/>
          </a:p>
          <a:p>
            <a:r>
              <a:rPr lang="it-IT" sz="1800" dirty="0"/>
              <a:t>Effettuare donazioni di oggetti ad altri utenti (Transazioni sulla Blockchain)</a:t>
            </a:r>
          </a:p>
          <a:p>
            <a:r>
              <a:rPr lang="it-IT" sz="1800" dirty="0"/>
              <a:t>Possibilità di vedere la lista delle transazioni dei propri oggetti</a:t>
            </a:r>
          </a:p>
          <a:p>
            <a:r>
              <a:rPr lang="it-IT" sz="1800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8557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GIOCO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Login con o senza cookie</a:t>
            </a:r>
          </a:p>
          <a:p>
            <a:r>
              <a:rPr lang="it-IT" sz="1800" dirty="0"/>
              <a:t>Collezionare oggetti (Transazioni sulla Blockchain)</a:t>
            </a:r>
          </a:p>
          <a:p>
            <a:r>
              <a:rPr lang="it-IT" sz="1800" dirty="0"/>
              <a:t>Ripristino livello</a:t>
            </a:r>
          </a:p>
        </p:txBody>
      </p:sp>
    </p:spTree>
    <p:extLst>
      <p:ext uri="{BB962C8B-B14F-4D97-AF65-F5344CB8AC3E}">
        <p14:creationId xmlns:p14="http://schemas.microsoft.com/office/powerpoint/2010/main" val="29726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br>
              <a:rPr lang="it-IT" dirty="0"/>
            </a:br>
            <a:r>
              <a:rPr lang="it-IT" dirty="0"/>
              <a:t>ANTEPRIMA APP E GIOCO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3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666395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800" dirty="0">
                <a:solidFill>
                  <a:schemeClr val="lt1"/>
                </a:solidFill>
              </a:rPr>
              <a:t>VIDEOGIOCO PC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4337943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2720790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3736790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2971434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3223141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3451246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2006844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75E68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5E68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4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4" name="final video">
            <a:hlinkClick r:id="" action="ppaction://media"/>
            <a:extLst>
              <a:ext uri="{FF2B5EF4-FFF2-40B4-BE49-F238E27FC236}">
                <a16:creationId xmlns:a16="http://schemas.microsoft.com/office/drawing/2014/main" id="{B57D10F5-78D7-47E9-8D76-013B317F9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4294967295"/>
          </p:nvPr>
        </p:nvSpPr>
        <p:spPr>
          <a:xfrm>
            <a:off x="685799" y="2192950"/>
            <a:ext cx="50969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lt1"/>
                </a:solidFill>
              </a:rPr>
              <a:t>APP ANDROID/IOS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238246" y="2785589"/>
            <a:ext cx="301555" cy="2879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6863812" y="1168436"/>
            <a:ext cx="1291938" cy="1292262"/>
            <a:chOff x="6654650" y="3665275"/>
            <a:chExt cx="409100" cy="409125"/>
          </a:xfrm>
        </p:grpSpPr>
        <p:sp>
          <p:nvSpPr>
            <p:cNvPr id="122" name="Google Shape;12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 rot="1056919">
            <a:off x="5618624" y="2184436"/>
            <a:ext cx="853568" cy="853645"/>
            <a:chOff x="570875" y="4322250"/>
            <a:chExt cx="443300" cy="443325"/>
          </a:xfrm>
        </p:grpSpPr>
        <p:sp>
          <p:nvSpPr>
            <p:cNvPr id="125" name="Google Shape;12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 rot="2466772">
            <a:off x="5714631" y="1419080"/>
            <a:ext cx="418994" cy="4000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1609540">
            <a:off x="6327394" y="1670787"/>
            <a:ext cx="301519" cy="2879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926350">
            <a:off x="8155606" y="1898892"/>
            <a:ext cx="225821" cy="21559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 rot="-1609640">
            <a:off x="7215949" y="454490"/>
            <a:ext cx="203434" cy="1942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EADC9-60FA-4548-BECD-3E307501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22" y="49344"/>
            <a:ext cx="3346128" cy="51435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C0F25F3-388F-45D7-A6F8-ACF37A0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5" y="49344"/>
            <a:ext cx="3346128" cy="5143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BB3287-2BB7-4725-908F-09EB5379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92" y="646037"/>
            <a:ext cx="3346128" cy="5143500"/>
          </a:xfrm>
          <a:prstGeom prst="rect">
            <a:avLst/>
          </a:prstGeom>
        </p:spPr>
      </p:pic>
      <p:sp>
        <p:nvSpPr>
          <p:cNvPr id="6" name="Titolo 3">
            <a:extLst>
              <a:ext uri="{FF2B5EF4-FFF2-40B4-BE49-F238E27FC236}">
                <a16:creationId xmlns:a16="http://schemas.microsoft.com/office/drawing/2014/main" id="{9EF90487-2101-4825-A541-1BCD34F2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77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3AC2B9D-903C-4E9B-9E92-3C8CE5B0B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B1955F-EE76-4785-9CB3-8A75091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94" y="176939"/>
            <a:ext cx="3346128" cy="5143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CBC26EB-B426-4CE7-A035-925D647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179382"/>
            <a:ext cx="3346128" cy="5143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C2881D-8A0C-4FBB-A559-D07B1D82E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336" y="692798"/>
            <a:ext cx="3346128" cy="5143500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A3BCB453-A613-4635-824F-7D140826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53" y="249737"/>
            <a:ext cx="7433400" cy="396300"/>
          </a:xfrm>
        </p:spPr>
        <p:txBody>
          <a:bodyPr/>
          <a:lstStyle/>
          <a:p>
            <a:r>
              <a:rPr lang="it-IT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863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AFA24F8-86FF-470B-BCBB-441570E48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92639CE-467D-4158-8E1B-C6CA44C2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6832A-1CF9-4E5F-8EE3-D03C69DFC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PP-HONEY">
            <a:hlinkClick r:id="" action="ppaction://media"/>
            <a:extLst>
              <a:ext uri="{FF2B5EF4-FFF2-40B4-BE49-F238E27FC236}">
                <a16:creationId xmlns:a16="http://schemas.microsoft.com/office/drawing/2014/main" id="{A5B9F20E-0C8E-4C39-A47C-254946491D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575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Obiettivi del Progetto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55274" y="1353950"/>
            <a:ext cx="7433399" cy="32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Gli obbiettivi che il progetto ha soddisfatto sono i seguenti: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 err="1"/>
              <a:t>Validation</a:t>
            </a:r>
            <a:r>
              <a:rPr lang="it-IT" sz="1800" b="1" dirty="0"/>
              <a:t> Authority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 </a:t>
            </a:r>
            <a:r>
              <a:rPr lang="it-IT" sz="1800" b="1" dirty="0"/>
              <a:t>Database utenti </a:t>
            </a:r>
            <a:r>
              <a:rPr lang="it-IT" sz="1800" b="1" dirty="0" err="1"/>
              <a:t>MySql</a:t>
            </a:r>
            <a:endParaRPr lang="it-IT" sz="1800" b="1" dirty="0"/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</a:t>
            </a:r>
            <a:r>
              <a:rPr lang="it-IT" sz="1800" b="1" dirty="0" err="1"/>
              <a:t>un’app</a:t>
            </a:r>
            <a:r>
              <a:rPr lang="it-IT" sz="1800" dirty="0"/>
              <a:t> Android/IOS (client)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Realizzazione di un </a:t>
            </a:r>
            <a:r>
              <a:rPr lang="it-IT" sz="1800" b="1" dirty="0"/>
              <a:t>videogame</a:t>
            </a:r>
            <a:r>
              <a:rPr lang="it-IT" sz="1800" dirty="0"/>
              <a:t> PC</a:t>
            </a: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it-IT" sz="1800" dirty="0"/>
              <a:t>Progettazione e Realizzazione di una </a:t>
            </a:r>
            <a:r>
              <a:rPr lang="it-IT" sz="1800" b="1" dirty="0"/>
              <a:t>Blockchain </a:t>
            </a:r>
            <a:r>
              <a:rPr lang="it-IT" sz="1800" b="1" dirty="0" err="1"/>
              <a:t>Hyperledger</a:t>
            </a:r>
            <a:r>
              <a:rPr lang="it-IT" sz="1800" b="1" dirty="0"/>
              <a:t> </a:t>
            </a:r>
            <a:r>
              <a:rPr lang="it-IT" sz="1800" b="1" dirty="0" err="1"/>
              <a:t>Fabric</a:t>
            </a:r>
            <a:endParaRPr sz="18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685800" y="2099622"/>
            <a:ext cx="7772400" cy="64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br>
              <a:rPr lang="en" dirty="0"/>
            </a:br>
            <a:r>
              <a:rPr lang="en" dirty="0"/>
              <a:t>TECNOLOGIE UTILIZZATE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5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421FA1-0803-49C9-B662-960C875DD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7868" y="4449039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373C22-D149-4E35-A13A-773451A5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34" y="2082555"/>
            <a:ext cx="779986" cy="7799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24A0B2-829A-4E55-8A82-F76C9ADF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95" y="2065193"/>
            <a:ext cx="857476" cy="8574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A421BD-F858-4DB8-9C25-51AB385A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76" y="2042818"/>
            <a:ext cx="902226" cy="9022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71169F-CBC6-488C-9A20-628089D0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96" y="710539"/>
            <a:ext cx="1556675" cy="15566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8F1CE-9970-415B-A6C7-612C64A4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457" y="919348"/>
            <a:ext cx="1688265" cy="614369"/>
          </a:xfrm>
          <a:prstGeom prst="rect">
            <a:avLst/>
          </a:prstGeom>
        </p:spPr>
      </p:pic>
      <p:pic>
        <p:nvPicPr>
          <p:cNvPr id="2050" name="Picture 2" descr="Web Development Archivi - NitroAcademy">
            <a:extLst>
              <a:ext uri="{FF2B5EF4-FFF2-40B4-BE49-F238E27FC236}">
                <a16:creationId xmlns:a16="http://schemas.microsoft.com/office/drawing/2014/main" id="{FA84B2A4-582B-414D-910D-D81166A0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44" y="965057"/>
            <a:ext cx="924367" cy="9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LINGUAGGI E FRAMEWORK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07C4779-65BC-441E-9681-81B4D3B0EF1D}"/>
              </a:ext>
            </a:extLst>
          </p:cNvPr>
          <p:cNvSpPr txBox="1"/>
          <p:nvPr/>
        </p:nvSpPr>
        <p:spPr>
          <a:xfrm>
            <a:off x="1255795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127E66-460C-4E65-9B5F-835814962AE9}"/>
              </a:ext>
            </a:extLst>
          </p:cNvPr>
          <p:cNvSpPr txBox="1"/>
          <p:nvPr/>
        </p:nvSpPr>
        <p:spPr>
          <a:xfrm>
            <a:off x="6981719" y="3337199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LISP</a:t>
            </a:r>
          </a:p>
        </p:txBody>
      </p:sp>
      <p:pic>
        <p:nvPicPr>
          <p:cNvPr id="2054" name="Picture 6" descr="Docker Logos and Photos | Docker">
            <a:extLst>
              <a:ext uri="{FF2B5EF4-FFF2-40B4-BE49-F238E27FC236}">
                <a16:creationId xmlns:a16="http://schemas.microsoft.com/office/drawing/2014/main" id="{824807F1-3623-4AC8-83A2-55FFD335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36" y="3160605"/>
            <a:ext cx="1168263" cy="9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C010B9-159C-40C9-8197-27E6B1F1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498" y="4357414"/>
            <a:ext cx="1095057" cy="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IDE E TOOLS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E6A036-5A2A-4E46-A0D0-747CB820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2" y="1425953"/>
            <a:ext cx="1593567" cy="15935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54216-35A9-4589-A925-DA3C83C6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66" y="1551024"/>
            <a:ext cx="1343424" cy="13434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7743CD-48C7-4B47-813B-CB3D4A6D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49" y="1665235"/>
            <a:ext cx="1119821" cy="11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Box logo and symbol, meaning, history, PNG">
            <a:extLst>
              <a:ext uri="{FF2B5EF4-FFF2-40B4-BE49-F238E27FC236}">
                <a16:creationId xmlns:a16="http://schemas.microsoft.com/office/drawing/2014/main" id="{38BD4537-1DC0-4FA2-BD36-F96B8CAF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1" y="1402737"/>
            <a:ext cx="2623997" cy="1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31000">
              <a:schemeClr val="accent1"/>
            </a:gs>
            <a:gs pos="66000">
              <a:schemeClr val="accent2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855300" y="1946567"/>
            <a:ext cx="37167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dell’attenzione</a:t>
            </a:r>
            <a:endParaRPr sz="4000"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855300" y="2997898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>
                <a:latin typeface="Roboto"/>
                <a:ea typeface="Roboto"/>
                <a:sym typeface="Roboto"/>
              </a:rPr>
              <a:t>Repository </a:t>
            </a:r>
            <a:r>
              <a:rPr lang="it-IT" sz="1800" b="1" dirty="0" err="1">
                <a:latin typeface="Roboto"/>
                <a:ea typeface="Roboto"/>
                <a:sym typeface="Roboto"/>
              </a:rPr>
              <a:t>Github</a:t>
            </a:r>
            <a:r>
              <a:rPr lang="it-IT" sz="1800" b="1" dirty="0">
                <a:latin typeface="Roboto"/>
                <a:ea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>
                <a:latin typeface="Roboto"/>
                <a:ea typeface="Roboto"/>
                <a:sym typeface="Roboto"/>
                <a:hlinkClick r:id="rId3"/>
              </a:rPr>
              <a:t>Honeychain</a:t>
            </a:r>
            <a:r>
              <a:rPr lang="it-IT" sz="1800" b="1" dirty="0">
                <a:latin typeface="Roboto"/>
                <a:ea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sz="1800" b="1" dirty="0">
              <a:latin typeface="Roboto"/>
              <a:ea typeface="Roboto"/>
              <a:sym typeface="Roboto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551508" y="1271571"/>
            <a:ext cx="1332809" cy="1232079"/>
            <a:chOff x="5975075" y="2327500"/>
            <a:chExt cx="420100" cy="388350"/>
          </a:xfrm>
        </p:grpSpPr>
        <p:sp>
          <p:nvSpPr>
            <p:cNvPr id="316" name="Google Shape;316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D2914A-C683-4B01-BFF8-CCBC99BD6AC3}"/>
              </a:ext>
            </a:extLst>
          </p:cNvPr>
          <p:cNvSpPr txBox="1"/>
          <p:nvPr/>
        </p:nvSpPr>
        <p:spPr>
          <a:xfrm>
            <a:off x="780872" y="390704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Marcello Politi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Samir Salman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b="1" dirty="0">
                <a:latin typeface="Roboto"/>
                <a:ea typeface="Roboto"/>
                <a:sym typeface="Roboto"/>
              </a:rPr>
              <a:t>Simone Giorgioni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ACC690-4B9C-4D17-A15E-79D6B930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Sistemi Distribuiti Cooperativi</a:t>
            </a:r>
          </a:p>
        </p:txBody>
      </p:sp>
    </p:spTree>
    <p:extLst>
      <p:ext uri="{BB962C8B-B14F-4D97-AF65-F5344CB8AC3E}">
        <p14:creationId xmlns:p14="http://schemas.microsoft.com/office/powerpoint/2010/main" val="402071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VALIDATION AUTHORITY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La VA è composta da regole ars che regolano la logica di LOGIN, COOKIE, REGISTRAZIONE e tutte le altre funzioni a cui ha accesso il client. La VA si interpone tra i client ed il server </a:t>
            </a:r>
            <a:r>
              <a:rPr lang="it-IT" sz="1800" dirty="0" err="1"/>
              <a:t>NodeJS</a:t>
            </a:r>
            <a:r>
              <a:rPr lang="it-IT" sz="1800" dirty="0"/>
              <a:t> e la Blockchain </a:t>
            </a:r>
            <a:r>
              <a:rPr lang="it-IT" sz="1800" dirty="0" err="1"/>
              <a:t>Hyperledger</a:t>
            </a:r>
            <a:r>
              <a:rPr lang="it-IT" sz="1800" dirty="0"/>
              <a:t> </a:t>
            </a:r>
            <a:r>
              <a:rPr lang="it-IT" sz="1800" dirty="0" err="1"/>
              <a:t>Fabric</a:t>
            </a:r>
            <a:r>
              <a:rPr lang="it-IT" sz="1800" dirty="0"/>
              <a:t>. Verifica e valida tutte le richieste in uscita dai client e le reindirizza alla destinazione opportuna. Si compone di un file ars contenente le regole e di un file .</a:t>
            </a:r>
            <a:r>
              <a:rPr lang="it-IT" sz="1800" dirty="0" err="1"/>
              <a:t>scm</a:t>
            </a:r>
            <a:r>
              <a:rPr lang="it-IT" sz="1800" dirty="0"/>
              <a:t> scritto in </a:t>
            </a:r>
            <a:r>
              <a:rPr lang="it-IT" sz="1800" dirty="0" err="1"/>
              <a:t>lisp</a:t>
            </a:r>
            <a:r>
              <a:rPr lang="it-IT" sz="1800" dirty="0"/>
              <a:t> che fornire gli hooks ed altre funzionalità quali estrazione dei parametri dalla query e </a:t>
            </a:r>
            <a:r>
              <a:rPr lang="it-IT" sz="1800" dirty="0" err="1"/>
              <a:t>redirect</a:t>
            </a:r>
            <a:r>
              <a:rPr lang="it-IT" sz="1800" dirty="0"/>
              <a:t>.</a:t>
            </a:r>
          </a:p>
          <a:p>
            <a:pPr marL="7620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40208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4DD83A1-DBA3-4F2C-B4DD-2C98376E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NODEJS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3C2B94-7B4D-4E55-A2F9-3894DCA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sz="1800" dirty="0"/>
              <a:t>Nel server risiedono tutte le funzionalità inerenti alla registrazione ed alla sessione utente. Mediate e filtrate dalla VA. Abbiamo realizzato il server in </a:t>
            </a:r>
            <a:r>
              <a:rPr lang="it-IT" sz="1800" dirty="0" err="1"/>
              <a:t>NodeJS</a:t>
            </a:r>
            <a:r>
              <a:rPr lang="it-IT" sz="1800" dirty="0"/>
              <a:t>, esso si occupa di fornire le API necessarie ai client, si interfaccia anche con il DB per la raccolta dei dati. </a:t>
            </a:r>
          </a:p>
        </p:txBody>
      </p:sp>
    </p:spTree>
    <p:extLst>
      <p:ext uri="{BB962C8B-B14F-4D97-AF65-F5344CB8AC3E}">
        <p14:creationId xmlns:p14="http://schemas.microsoft.com/office/powerpoint/2010/main" val="30740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REGOLE</a:t>
            </a:r>
          </a:p>
        </p:txBody>
      </p:sp>
      <p:sp>
        <p:nvSpPr>
          <p:cNvPr id="8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89945" y="1232356"/>
            <a:ext cx="7433400" cy="67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Ogni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azione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che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un player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puo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’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compiere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all’interno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del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gioco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e’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vincolata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da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delle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regole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 (login, level-up, </a:t>
            </a:r>
            <a:r>
              <a:rPr lang="en-US" sz="1800" dirty="0" err="1">
                <a:latin typeface="Roboto Light" panose="020B0604020202020204" charset="0"/>
                <a:ea typeface="Roboto Light" panose="020B0604020202020204" charset="0"/>
              </a:rPr>
              <a:t>donazione</a:t>
            </a:r>
            <a:r>
              <a:rPr lang="en-US" sz="1800" dirty="0">
                <a:latin typeface="Roboto Light" panose="020B0604020202020204" charset="0"/>
                <a:ea typeface="Roboto Light" panose="020B0604020202020204" charset="0"/>
              </a:rPr>
              <a:t>, death…)</a:t>
            </a: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18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2417950"/>
            <a:ext cx="7433400" cy="67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Roboto Light" panose="020B0604020202020204" charset="0"/>
                <a:ea typeface="Roboto Light" panose="020B0604020202020204" charset="0"/>
              </a:rPr>
              <a:t>REGOLE DI VALIDAZIONE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endParaRPr lang="it-IT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0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303326"/>
            <a:ext cx="7433400" cy="67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Roboto Light" panose="020B0604020202020204" charset="0"/>
                <a:ea typeface="Roboto Light" panose="020B0604020202020204" charset="0"/>
              </a:rPr>
              <a:t>REGOLE DI ACCESSO</a:t>
            </a:r>
            <a:endParaRPr lang="it-IT" sz="2000" b="1" dirty="0">
              <a:solidFill>
                <a:schemeClr val="accent2">
                  <a:lumMod val="75000"/>
                </a:schemeClr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2" name="Immagine 1" descr="Rule Pressure Stamp - Free image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27" y="2246539"/>
            <a:ext cx="4964534" cy="18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314239"/>
            <a:ext cx="7433400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MOTIVAZIONI DELLE REGOLE</a:t>
            </a:r>
          </a:p>
        </p:txBody>
      </p:sp>
      <p:sp>
        <p:nvSpPr>
          <p:cNvPr id="8" name="Titolo 3">
            <a:extLst>
              <a:ext uri="{FF2B5EF4-FFF2-40B4-BE49-F238E27FC236}">
                <a16:creationId xmlns:a16="http://schemas.microsoft.com/office/drawing/2014/main" id="{FD3C15C4-0928-41C2-9D61-3CD92F9CF740}"/>
              </a:ext>
            </a:extLst>
          </p:cNvPr>
          <p:cNvSpPr txBox="1">
            <a:spLocks/>
          </p:cNvSpPr>
          <p:nvPr/>
        </p:nvSpPr>
        <p:spPr>
          <a:xfrm>
            <a:off x="537906" y="1232356"/>
            <a:ext cx="7433400" cy="13398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20">
              <a:lnSpc>
                <a:spcPct val="90000"/>
              </a:lnSpc>
              <a:spcBef>
                <a:spcPts val="1001"/>
              </a:spcBef>
            </a:pP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Tramite le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validation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rules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 e le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access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it-IT" sz="1800" spc="-1" dirty="0" err="1">
                <a:latin typeface="Roboto Light" panose="020B0604020202020204" charset="0"/>
                <a:ea typeface="Roboto Light" panose="020B0604020202020204" charset="0"/>
              </a:rPr>
              <a:t>rule</a:t>
            </a:r>
            <a:r>
              <a:rPr lang="it-IT" sz="1800" spc="-1" dirty="0">
                <a:latin typeface="Roboto Light" panose="020B0604020202020204" charset="0"/>
                <a:ea typeface="Roboto Light" panose="020B0604020202020204" charset="0"/>
              </a:rPr>
              <a:t>, due o più sistemi che erogano servizi possono cooperare tra loro e con altri sistemi di servizio senza necessità di modificare i software(servizi) preesistenti.</a:t>
            </a:r>
          </a:p>
        </p:txBody>
      </p:sp>
      <p:sp>
        <p:nvSpPr>
          <p:cNvPr id="35" name="CustomShape 1"/>
          <p:cNvSpPr/>
          <p:nvPr/>
        </p:nvSpPr>
        <p:spPr>
          <a:xfrm>
            <a:off x="3977268" y="2364058"/>
            <a:ext cx="3294372" cy="1595581"/>
          </a:xfrm>
          <a:prstGeom prst="ellipse">
            <a:avLst/>
          </a:prstGeom>
          <a:solidFill>
            <a:srgbClr val="E8F2A1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1804049" y="4500590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Br1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37" name="CustomShape 3"/>
          <p:cNvSpPr/>
          <p:nvPr/>
        </p:nvSpPr>
        <p:spPr>
          <a:xfrm>
            <a:off x="4469448" y="2552776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WS-1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38" name="Line 4"/>
          <p:cNvSpPr/>
          <p:nvPr/>
        </p:nvSpPr>
        <p:spPr>
          <a:xfrm flipH="1" flipV="1">
            <a:off x="4880429" y="2821394"/>
            <a:ext cx="693589" cy="522238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Line 5"/>
          <p:cNvSpPr/>
          <p:nvPr/>
        </p:nvSpPr>
        <p:spPr>
          <a:xfrm flipV="1">
            <a:off x="2176963" y="3703916"/>
            <a:ext cx="2266623" cy="796672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6"/>
          <p:cNvSpPr/>
          <p:nvPr/>
        </p:nvSpPr>
        <p:spPr>
          <a:xfrm>
            <a:off x="5586798" y="3172092"/>
            <a:ext cx="1245181" cy="709958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Validation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Manager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VA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1" name="CustomShape 7"/>
          <p:cNvSpPr/>
          <p:nvPr/>
        </p:nvSpPr>
        <p:spPr>
          <a:xfrm>
            <a:off x="4696420" y="3222476"/>
            <a:ext cx="937119" cy="671808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Access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Manager</a:t>
            </a:r>
            <a:endParaRPr lang="it-IT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AM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2" name="CustomShape 8"/>
          <p:cNvSpPr/>
          <p:nvPr/>
        </p:nvSpPr>
        <p:spPr>
          <a:xfrm>
            <a:off x="2753168" y="4500590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Br2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43" name="CustomShape 9"/>
          <p:cNvSpPr/>
          <p:nvPr/>
        </p:nvSpPr>
        <p:spPr>
          <a:xfrm>
            <a:off x="3671999" y="4500590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Br3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44" name="CustomShape 10"/>
          <p:cNvSpPr/>
          <p:nvPr/>
        </p:nvSpPr>
        <p:spPr>
          <a:xfrm>
            <a:off x="4469447" y="4500589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BrN</a:t>
            </a:r>
            <a:endParaRPr lang="it-IT" sz="1800" b="0" strike="noStrike" spc="-1" dirty="0">
              <a:latin typeface="Arial"/>
            </a:endParaRPr>
          </a:p>
        </p:txBody>
      </p:sp>
      <p:sp>
        <p:nvSpPr>
          <p:cNvPr id="45" name="CustomShape 11"/>
          <p:cNvSpPr/>
          <p:nvPr/>
        </p:nvSpPr>
        <p:spPr>
          <a:xfrm>
            <a:off x="6252932" y="2589922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WS-M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6" name="CustomShape 12"/>
          <p:cNvSpPr/>
          <p:nvPr/>
        </p:nvSpPr>
        <p:spPr>
          <a:xfrm>
            <a:off x="5361470" y="2462365"/>
            <a:ext cx="450659" cy="289987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WS-2</a:t>
            </a:r>
            <a:endParaRPr lang="it-IT" b="0" strike="noStrike" spc="-1" dirty="0">
              <a:latin typeface="Arial"/>
            </a:endParaRPr>
          </a:p>
        </p:txBody>
      </p:sp>
      <p:sp>
        <p:nvSpPr>
          <p:cNvPr id="47" name="Line 13"/>
          <p:cNvSpPr/>
          <p:nvPr/>
        </p:nvSpPr>
        <p:spPr>
          <a:xfrm flipV="1">
            <a:off x="3203828" y="3927468"/>
            <a:ext cx="1612672" cy="573120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Line 14"/>
          <p:cNvSpPr/>
          <p:nvPr/>
        </p:nvSpPr>
        <p:spPr>
          <a:xfrm flipH="1">
            <a:off x="4045205" y="3992822"/>
            <a:ext cx="1084355" cy="464925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Line 15"/>
          <p:cNvSpPr/>
          <p:nvPr/>
        </p:nvSpPr>
        <p:spPr>
          <a:xfrm flipH="1">
            <a:off x="4942046" y="3927468"/>
            <a:ext cx="1028891" cy="563462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Line 16"/>
          <p:cNvSpPr/>
          <p:nvPr/>
        </p:nvSpPr>
        <p:spPr>
          <a:xfrm flipH="1" flipV="1">
            <a:off x="5485828" y="2802737"/>
            <a:ext cx="173571" cy="493224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Line 17"/>
          <p:cNvSpPr/>
          <p:nvPr/>
        </p:nvSpPr>
        <p:spPr>
          <a:xfrm flipV="1">
            <a:off x="5726298" y="2819142"/>
            <a:ext cx="624056" cy="522238"/>
          </a:xfrm>
          <a:prstGeom prst="line">
            <a:avLst/>
          </a:prstGeom>
          <a:ln>
            <a:solidFill>
              <a:srgbClr val="3465A4"/>
            </a:solidFill>
            <a:headEnd type="stealth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4065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47607" y="1836450"/>
            <a:ext cx="43311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/>
              <a:t>1</a:t>
            </a:r>
            <a:br>
              <a:rPr lang="it-IT" sz="6000" dirty="0"/>
            </a:br>
            <a:r>
              <a:rPr lang="it-IT" sz="6000" dirty="0"/>
              <a:t>Struttura del progetto</a:t>
            </a:r>
            <a:endParaRPr sz="60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47607" y="2869491"/>
            <a:ext cx="3138600" cy="18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latin typeface="Roboto"/>
                <a:ea typeface="Roboto"/>
                <a:cs typeface="Roboto"/>
                <a:sym typeface="Roboto"/>
              </a:rPr>
              <a:t>Struttura macroscopica del progetto</a:t>
            </a:r>
            <a:endParaRPr b="1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63CFF02-F261-4F05-90BA-3F813745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D2A4E49-907B-4C8F-BD9F-1BBBA303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474993"/>
            <a:ext cx="7948458" cy="909900"/>
          </a:xfrm>
        </p:spPr>
        <p:txBody>
          <a:bodyPr/>
          <a:lstStyle/>
          <a:p>
            <a:r>
              <a:rPr lang="it-IT" dirty="0"/>
              <a:t>STRUTTURA PROGETTO</a:t>
            </a:r>
          </a:p>
        </p:txBody>
      </p:sp>
      <p:pic>
        <p:nvPicPr>
          <p:cNvPr id="1026" name="Picture 2" descr="Server Icons - Free Download, PNG and SVG">
            <a:extLst>
              <a:ext uri="{FF2B5EF4-FFF2-40B4-BE49-F238E27FC236}">
                <a16:creationId xmlns:a16="http://schemas.microsoft.com/office/drawing/2014/main" id="{7F185ABC-0FEC-4DEC-A4D6-A8871838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20" y="19685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perledger – Open Source Blockchain Technologies">
            <a:extLst>
              <a:ext uri="{FF2B5EF4-FFF2-40B4-BE49-F238E27FC236}">
                <a16:creationId xmlns:a16="http://schemas.microsoft.com/office/drawing/2014/main" id="{3C3CBB1A-37CF-4BC0-8589-A19D551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180976"/>
            <a:ext cx="1986391" cy="4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EDD69-00AF-4997-B037-769EF5E3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7" y="1727158"/>
            <a:ext cx="1098906" cy="16891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D4326ED-CCE6-4D54-937E-47DAB3AD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8" y="3233644"/>
            <a:ext cx="1786500" cy="803925"/>
          </a:xfrm>
          <a:prstGeom prst="rect">
            <a:avLst/>
          </a:prstGeom>
        </p:spPr>
      </p:pic>
      <p:pic>
        <p:nvPicPr>
          <p:cNvPr id="1032" name="Picture 8" descr="Download Using Client Certificates For Asp - Certificate Authority Icon PNG  Image with No Background - PNGkey.com">
            <a:extLst>
              <a:ext uri="{FF2B5EF4-FFF2-40B4-BE49-F238E27FC236}">
                <a16:creationId xmlns:a16="http://schemas.microsoft.com/office/drawing/2014/main" id="{36370225-D917-4A84-B44A-9123E079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584" y="2245198"/>
            <a:ext cx="1098906" cy="12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C1A5D5-9677-462A-8489-041F6790558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479441" y="2863762"/>
            <a:ext cx="173814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93D78D4-16A4-4919-91EB-F5AA88F2701A}"/>
              </a:ext>
            </a:extLst>
          </p:cNvPr>
          <p:cNvCxnSpPr>
            <a:stCxn id="1032" idx="3"/>
          </p:cNvCxnSpPr>
          <p:nvPr/>
        </p:nvCxnSpPr>
        <p:spPr>
          <a:xfrm>
            <a:off x="5316490" y="2863762"/>
            <a:ext cx="118000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63A07153-9582-4355-BC93-6C3BFED99181}"/>
              </a:ext>
            </a:extLst>
          </p:cNvPr>
          <p:cNvCxnSpPr>
            <a:stCxn id="1026" idx="0"/>
            <a:endCxn id="6" idx="0"/>
          </p:cNvCxnSpPr>
          <p:nvPr/>
        </p:nvCxnSpPr>
        <p:spPr>
          <a:xfrm rot="16200000" flipV="1">
            <a:off x="4256077" y="-780368"/>
            <a:ext cx="241417" cy="5256470"/>
          </a:xfrm>
          <a:prstGeom prst="curvedConnector3">
            <a:avLst>
              <a:gd name="adj1" fmla="val 11101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8E772C-FF0F-499A-94D6-A447C4F74143}"/>
              </a:ext>
            </a:extLst>
          </p:cNvPr>
          <p:cNvCxnSpPr>
            <a:cxnSpLocks/>
          </p:cNvCxnSpPr>
          <p:nvPr/>
        </p:nvCxnSpPr>
        <p:spPr>
          <a:xfrm>
            <a:off x="4997302" y="3416341"/>
            <a:ext cx="1201479" cy="6845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DE147C2-CDB6-41A7-92CF-DCB3767E4FAC}"/>
              </a:ext>
            </a:extLst>
          </p:cNvPr>
          <p:cNvCxnSpPr/>
          <p:nvPr/>
        </p:nvCxnSpPr>
        <p:spPr>
          <a:xfrm flipH="1" flipV="1">
            <a:off x="2479441" y="3211033"/>
            <a:ext cx="3347201" cy="1181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ADFFF1-3D46-4380-941A-2D941A1DC7C6}"/>
              </a:ext>
            </a:extLst>
          </p:cNvPr>
          <p:cNvSpPr txBox="1"/>
          <p:nvPr/>
        </p:nvSpPr>
        <p:spPr>
          <a:xfrm>
            <a:off x="691928" y="4180976"/>
            <a:ext cx="1786500" cy="30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6" name="Google Shape;89;p16">
            <a:extLst>
              <a:ext uri="{FF2B5EF4-FFF2-40B4-BE49-F238E27FC236}">
                <a16:creationId xmlns:a16="http://schemas.microsoft.com/office/drawing/2014/main" id="{2F436E2D-5755-4BE6-B0B2-2D708F83D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8002" y="4164333"/>
            <a:ext cx="2162668" cy="548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CLIENT (APP E GIOCO)</a:t>
            </a:r>
            <a:endParaRPr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Google Shape;89;p16">
            <a:extLst>
              <a:ext uri="{FF2B5EF4-FFF2-40B4-BE49-F238E27FC236}">
                <a16:creationId xmlns:a16="http://schemas.microsoft.com/office/drawing/2014/main" id="{35F6B402-445C-4537-8FE7-929F7BEEAE5D}"/>
              </a:ext>
            </a:extLst>
          </p:cNvPr>
          <p:cNvSpPr txBox="1">
            <a:spLocks/>
          </p:cNvSpPr>
          <p:nvPr/>
        </p:nvSpPr>
        <p:spPr>
          <a:xfrm>
            <a:off x="3685703" y="1679772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</a:p>
          <a:p>
            <a:pPr marL="0" indent="0" algn="ctr">
              <a:lnSpc>
                <a:spcPct val="100000"/>
              </a:lnSpc>
              <a:buFont typeface="Roboto Light"/>
              <a:buNone/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AUTHORITY</a:t>
            </a:r>
            <a:endParaRPr lang="it-IT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Google Shape;89;p16">
            <a:extLst>
              <a:ext uri="{FF2B5EF4-FFF2-40B4-BE49-F238E27FC236}">
                <a16:creationId xmlns:a16="http://schemas.microsoft.com/office/drawing/2014/main" id="{D0B7BB19-86FA-479F-B482-C8DE2BB2DE1D}"/>
              </a:ext>
            </a:extLst>
          </p:cNvPr>
          <p:cNvSpPr txBox="1">
            <a:spLocks/>
          </p:cNvSpPr>
          <p:nvPr/>
        </p:nvSpPr>
        <p:spPr>
          <a:xfrm>
            <a:off x="6232945" y="3552709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SERVER NODEJS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Google Shape;89;p16">
            <a:extLst>
              <a:ext uri="{FF2B5EF4-FFF2-40B4-BE49-F238E27FC236}">
                <a16:creationId xmlns:a16="http://schemas.microsoft.com/office/drawing/2014/main" id="{9FDFF060-B454-4614-B95D-D6B915528832}"/>
              </a:ext>
            </a:extLst>
          </p:cNvPr>
          <p:cNvSpPr txBox="1">
            <a:spLocks/>
          </p:cNvSpPr>
          <p:nvPr/>
        </p:nvSpPr>
        <p:spPr>
          <a:xfrm>
            <a:off x="6496493" y="4458436"/>
            <a:ext cx="2162668" cy="5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Font typeface="Roboto Light"/>
              <a:buNone/>
            </a:pP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BLOCKCHAIN</a:t>
            </a:r>
            <a:endParaRPr lang="it-IT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6395000-4822-4E43-9F19-F140C866B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653" y="845253"/>
            <a:ext cx="1428734" cy="738924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6C1C74F4-35EE-4DFF-9DD0-54A66D056124}"/>
              </a:ext>
            </a:extLst>
          </p:cNvPr>
          <p:cNvCxnSpPr/>
          <p:nvPr/>
        </p:nvCxnSpPr>
        <p:spPr>
          <a:xfrm flipV="1">
            <a:off x="5316490" y="1584177"/>
            <a:ext cx="1063045" cy="661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FF3B5BD-CB48-4D40-A9A9-9D3E3460B8B7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7005020" y="1584177"/>
            <a:ext cx="2" cy="568086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</TotalTime>
  <Words>459</Words>
  <Application>Microsoft Office PowerPoint</Application>
  <PresentationFormat>Presentazione su schermo (16:9)</PresentationFormat>
  <Paragraphs>82</Paragraphs>
  <Slides>23</Slides>
  <Notes>10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1" baseType="lpstr">
      <vt:lpstr>Roboto Light</vt:lpstr>
      <vt:lpstr>Calibri</vt:lpstr>
      <vt:lpstr>Arial</vt:lpstr>
      <vt:lpstr>Roboto</vt:lpstr>
      <vt:lpstr>Roboto Slab</vt:lpstr>
      <vt:lpstr>Adobe Gothic Std B</vt:lpstr>
      <vt:lpstr>Wingdings</vt:lpstr>
      <vt:lpstr>Minola template</vt:lpstr>
      <vt:lpstr>HONEY CHAIN A Blockchain based Videogame Progetto SDC, SCRS Prof. M.Talamo Prof. F.Arcieri</vt:lpstr>
      <vt:lpstr>Obiettivi del Progetto</vt:lpstr>
      <vt:lpstr>Sistemi Distribuiti Cooperativi</vt:lpstr>
      <vt:lpstr>VALIDATION AUTHORITY</vt:lpstr>
      <vt:lpstr>SERVER NODEJS</vt:lpstr>
      <vt:lpstr>Presentazione standard di PowerPoint</vt:lpstr>
      <vt:lpstr>Presentazione standard di PowerPoint</vt:lpstr>
      <vt:lpstr>1 Struttura del progetto</vt:lpstr>
      <vt:lpstr>STRUTTURA PROGETTO</vt:lpstr>
      <vt:lpstr>1.1 STRUTTURA COMPONENTI</vt:lpstr>
      <vt:lpstr>FUNZIONALITÀ APP</vt:lpstr>
      <vt:lpstr>FUNZIONALITÀ GIOCO</vt:lpstr>
      <vt:lpstr>2  ANTEPRIMA APP E GIOCO</vt:lpstr>
      <vt:lpstr>VIDEOGIOCO PC</vt:lpstr>
      <vt:lpstr>Presentazione standard di PowerPoint</vt:lpstr>
      <vt:lpstr>APP ANDROID/IOS</vt:lpstr>
      <vt:lpstr>SCREENSHOT</vt:lpstr>
      <vt:lpstr>SCREENSHOT</vt:lpstr>
      <vt:lpstr>Presentazione standard di PowerPoint</vt:lpstr>
      <vt:lpstr>3 TECNOLOGIE UTILIZZATE</vt:lpstr>
      <vt:lpstr>Presentazione standard di PowerPoint</vt:lpstr>
      <vt:lpstr>Presentazione standard di PowerPoint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 CHAIN A Blockchain based Videogame Progetto SDC, SCRS Prof. M.Talamo Prof. F.Arcieri</dc:title>
  <dc:creator>Marcello Politi</dc:creator>
  <cp:lastModifiedBy>samir salman</cp:lastModifiedBy>
  <cp:revision>29</cp:revision>
  <dcterms:modified xsi:type="dcterms:W3CDTF">2020-09-14T09:27:32Z</dcterms:modified>
</cp:coreProperties>
</file>